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sldIdLst>
    <p:sldId id="256" r:id="rId5"/>
  </p:sldIdLst>
  <p:sldSz cx="29900563" cy="41513125"/>
  <p:notesSz cx="9931400" cy="1435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1pPr>
    <a:lvl2pPr marL="442913" indent="142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2pPr>
    <a:lvl3pPr marL="887413" indent="269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3pPr>
    <a:lvl4pPr marL="1331913" indent="396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4pPr>
    <a:lvl5pPr marL="1774825" indent="53975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081">
          <p15:clr>
            <a:srgbClr val="A4A3A4"/>
          </p15:clr>
        </p15:guide>
        <p15:guide id="2" pos="94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1B31"/>
    <a:srgbClr val="002D55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 autoAdjust="0"/>
    <p:restoredTop sz="90955" autoAdjust="0"/>
  </p:normalViewPr>
  <p:slideViewPr>
    <p:cSldViewPr>
      <p:cViewPr>
        <p:scale>
          <a:sx n="30" d="100"/>
          <a:sy n="30" d="100"/>
        </p:scale>
        <p:origin x="840" y="-4872"/>
      </p:cViewPr>
      <p:guideLst>
        <p:guide orient="horz" pos="13081"/>
        <p:guide pos="94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2243138" y="37822188"/>
            <a:ext cx="6229350" cy="2768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811" tIns="44405" rIns="88811" bIns="44405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0215563" y="37822188"/>
            <a:ext cx="9469437" cy="2768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811" tIns="44405" rIns="88811" bIns="44405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1428075" y="37822188"/>
            <a:ext cx="6229350" cy="2768600"/>
          </a:xfrm>
          <a:prstGeom prst="rect">
            <a:avLst/>
          </a:prstGeom>
        </p:spPr>
        <p:txBody>
          <a:bodyPr vert="horz" wrap="square" lIns="88811" tIns="44405" rIns="88811" bIns="44405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217E1E-570E-4DE1-B1FD-B014570D7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A0_Print_Poster_template_header_portrait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29900563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3"/>
          <p:cNvSpPr>
            <a:spLocks noChangeArrowheads="1"/>
          </p:cNvSpPr>
          <p:nvPr userDrawn="1"/>
        </p:nvSpPr>
        <p:spPr bwMode="auto">
          <a:xfrm>
            <a:off x="-73505" y="-29253"/>
            <a:ext cx="29974069" cy="6608949"/>
          </a:xfrm>
          <a:prstGeom prst="rect">
            <a:avLst/>
          </a:prstGeom>
          <a:gradFill rotWithShape="1">
            <a:gsLst>
              <a:gs pos="0">
                <a:srgbClr val="A7C4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8811" tIns="44405" rIns="88811" bIns="44405" anchor="ctr"/>
          <a:lstStyle/>
          <a:p>
            <a:pPr defTabSz="4263241">
              <a:defRPr/>
            </a:pPr>
            <a:endParaRPr lang="en-US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030" name="Text Box 14"/>
          <p:cNvSpPr txBox="1">
            <a:spLocks noChangeArrowheads="1"/>
          </p:cNvSpPr>
          <p:nvPr userDrawn="1"/>
        </p:nvSpPr>
        <p:spPr bwMode="auto">
          <a:xfrm>
            <a:off x="1920875" y="415925"/>
            <a:ext cx="26557288" cy="178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11" tIns="44405" rIns="88811" bIns="44405">
            <a:spAutoFit/>
          </a:bodyPr>
          <a:lstStyle>
            <a:lvl1pPr defTabSz="4262438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defTabSz="4262438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defTabSz="4262438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defTabSz="4262438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defTabSz="4262438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232025" indent="53975" defTabSz="4262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689225" indent="53975" defTabSz="4262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146425" indent="53975" defTabSz="4262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603625" indent="53975" defTabSz="4262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6400" b="1" dirty="0"/>
              <a:t>38</a:t>
            </a:r>
            <a:r>
              <a:rPr lang="en-GB" altLang="en-US" sz="6400" b="1" baseline="30000" dirty="0"/>
              <a:t>th</a:t>
            </a:r>
            <a:r>
              <a:rPr lang="en-GB" altLang="en-US" sz="6400" b="1" dirty="0"/>
              <a:t> NATIONAL RADIO SCIENCE CONFERENCE (NRSC 2021) </a:t>
            </a:r>
          </a:p>
          <a:p>
            <a:pPr algn="ctr">
              <a:defRPr/>
            </a:pPr>
            <a:r>
              <a:rPr lang="en-GB" altLang="en-US" sz="4600" b="1" dirty="0"/>
              <a:t>Faculty of Engineering - Mansoura University, Mansoura, Egypt, May 18‐20, 2021</a:t>
            </a:r>
          </a:p>
        </p:txBody>
      </p:sp>
      <p:sp>
        <p:nvSpPr>
          <p:cNvPr id="1031" name="Flowchart: Delay 5"/>
          <p:cNvSpPr>
            <a:spLocks noChangeArrowheads="1"/>
          </p:cNvSpPr>
          <p:nvPr userDrawn="1"/>
        </p:nvSpPr>
        <p:spPr bwMode="auto">
          <a:xfrm rot="-5400000">
            <a:off x="11196638" y="-9121775"/>
            <a:ext cx="7297737" cy="29900563"/>
          </a:xfrm>
          <a:prstGeom prst="flowChartDelay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88811" tIns="44405" rIns="88811" bIns="44405"/>
          <a:lstStyle>
            <a:lvl1pPr defTabSz="887413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defTabSz="887413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defTabSz="887413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defTabSz="887413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defTabSz="887413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232025" indent="53975" defTabSz="8874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689225" indent="53975" defTabSz="8874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146425" indent="53975" defTabSz="8874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603625" indent="53975" defTabSz="8874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1032" name="Picture 6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181" y="3773487"/>
            <a:ext cx="36957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1" descr="download.jpg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481" y="2749550"/>
            <a:ext cx="4005263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081" y="3459163"/>
            <a:ext cx="459581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Image result for جامعة المنصورة لوجو">
            <a:extLst>
              <a:ext uri="{FF2B5EF4-FFF2-40B4-BE49-F238E27FC236}">
                <a16:creationId xmlns:a16="http://schemas.microsoft.com/office/drawing/2014/main" id="{4C822BF2-48FD-439B-A2C3-0DDD4EAFA3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081" y="3201653"/>
            <a:ext cx="3695700" cy="224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جامعة المنصورة لوجو">
            <a:extLst>
              <a:ext uri="{FF2B5EF4-FFF2-40B4-BE49-F238E27FC236}">
                <a16:creationId xmlns:a16="http://schemas.microsoft.com/office/drawing/2014/main" id="{B1B5A417-0EE3-4B41-A72F-202D76FB3E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9680" y="3154362"/>
            <a:ext cx="2710401" cy="250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defTabSz="4052888" rtl="0" eaLnBrk="0" fontAlgn="base" hangingPunct="0">
        <a:spcBef>
          <a:spcPct val="0"/>
        </a:spcBef>
        <a:spcAft>
          <a:spcPct val="0"/>
        </a:spcAft>
        <a:defRPr sz="195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defTabSz="4052888" rtl="0" eaLnBrk="0" fontAlgn="base" hangingPunct="0">
        <a:spcBef>
          <a:spcPct val="0"/>
        </a:spcBef>
        <a:spcAft>
          <a:spcPct val="0"/>
        </a:spcAft>
        <a:defRPr sz="19500">
          <a:solidFill>
            <a:schemeClr val="tx2"/>
          </a:solidFill>
          <a:latin typeface="Arial" charset="0"/>
          <a:cs typeface="Arial" charset="0"/>
        </a:defRPr>
      </a:lvl2pPr>
      <a:lvl3pPr algn="ctr" defTabSz="4052888" rtl="0" eaLnBrk="0" fontAlgn="base" hangingPunct="0">
        <a:spcBef>
          <a:spcPct val="0"/>
        </a:spcBef>
        <a:spcAft>
          <a:spcPct val="0"/>
        </a:spcAft>
        <a:defRPr sz="19500">
          <a:solidFill>
            <a:schemeClr val="tx2"/>
          </a:solidFill>
          <a:latin typeface="Arial" charset="0"/>
          <a:cs typeface="Arial" charset="0"/>
        </a:defRPr>
      </a:lvl3pPr>
      <a:lvl4pPr algn="ctr" defTabSz="4052888" rtl="0" eaLnBrk="0" fontAlgn="base" hangingPunct="0">
        <a:spcBef>
          <a:spcPct val="0"/>
        </a:spcBef>
        <a:spcAft>
          <a:spcPct val="0"/>
        </a:spcAft>
        <a:defRPr sz="19500">
          <a:solidFill>
            <a:schemeClr val="tx2"/>
          </a:solidFill>
          <a:latin typeface="Arial" charset="0"/>
          <a:cs typeface="Arial" charset="0"/>
        </a:defRPr>
      </a:lvl4pPr>
      <a:lvl5pPr algn="ctr" defTabSz="4052888" rtl="0" eaLnBrk="0" fontAlgn="base" hangingPunct="0">
        <a:spcBef>
          <a:spcPct val="0"/>
        </a:spcBef>
        <a:spcAft>
          <a:spcPct val="0"/>
        </a:spcAft>
        <a:defRPr sz="19500">
          <a:solidFill>
            <a:schemeClr val="tx2"/>
          </a:solidFill>
          <a:latin typeface="Arial" charset="0"/>
          <a:cs typeface="Arial" charset="0"/>
        </a:defRPr>
      </a:lvl5pPr>
      <a:lvl6pPr marL="444055" algn="ctr" defTabSz="4053548" rtl="0" fontAlgn="base">
        <a:spcBef>
          <a:spcPct val="0"/>
        </a:spcBef>
        <a:spcAft>
          <a:spcPct val="0"/>
        </a:spcAft>
        <a:defRPr sz="19500">
          <a:solidFill>
            <a:schemeClr val="tx2"/>
          </a:solidFill>
          <a:latin typeface="Times" pitchFamily="18" charset="0"/>
        </a:defRPr>
      </a:lvl6pPr>
      <a:lvl7pPr marL="888110" algn="ctr" defTabSz="4053548" rtl="0" fontAlgn="base">
        <a:spcBef>
          <a:spcPct val="0"/>
        </a:spcBef>
        <a:spcAft>
          <a:spcPct val="0"/>
        </a:spcAft>
        <a:defRPr sz="19500">
          <a:solidFill>
            <a:schemeClr val="tx2"/>
          </a:solidFill>
          <a:latin typeface="Times" pitchFamily="18" charset="0"/>
        </a:defRPr>
      </a:lvl7pPr>
      <a:lvl8pPr marL="1332167" algn="ctr" defTabSz="4053548" rtl="0" fontAlgn="base">
        <a:spcBef>
          <a:spcPct val="0"/>
        </a:spcBef>
        <a:spcAft>
          <a:spcPct val="0"/>
        </a:spcAft>
        <a:defRPr sz="19500">
          <a:solidFill>
            <a:schemeClr val="tx2"/>
          </a:solidFill>
          <a:latin typeface="Times" pitchFamily="18" charset="0"/>
        </a:defRPr>
      </a:lvl8pPr>
      <a:lvl9pPr marL="1776222" algn="ctr" defTabSz="4053548" rtl="0" fontAlgn="base">
        <a:spcBef>
          <a:spcPct val="0"/>
        </a:spcBef>
        <a:spcAft>
          <a:spcPct val="0"/>
        </a:spcAft>
        <a:defRPr sz="19500">
          <a:solidFill>
            <a:schemeClr val="tx2"/>
          </a:solidFill>
          <a:latin typeface="Times" pitchFamily="18" charset="0"/>
        </a:defRPr>
      </a:lvl9pPr>
    </p:titleStyle>
    <p:bodyStyle>
      <a:lvl1pPr marL="1519238" indent="-1519238" algn="l" defTabSz="4052888" rtl="0" eaLnBrk="0" fontAlgn="base" hangingPunct="0">
        <a:spcBef>
          <a:spcPct val="20000"/>
        </a:spcBef>
        <a:spcAft>
          <a:spcPct val="0"/>
        </a:spcAft>
        <a:buChar char="•"/>
        <a:defRPr sz="14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292475" indent="-1265238" algn="l" defTabSz="4052888" rtl="0" eaLnBrk="0" fontAlgn="base" hangingPunct="0">
        <a:spcBef>
          <a:spcPct val="20000"/>
        </a:spcBef>
        <a:spcAft>
          <a:spcPct val="0"/>
        </a:spcAft>
        <a:buChar char="–"/>
        <a:defRPr sz="1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5065713" indent="-1012825" algn="l" defTabSz="4052888" rtl="0" eaLnBrk="0" fontAlgn="base" hangingPunct="0">
        <a:spcBef>
          <a:spcPct val="20000"/>
        </a:spcBef>
        <a:spcAft>
          <a:spcPct val="0"/>
        </a:spcAft>
        <a:buChar char="•"/>
        <a:defRPr sz="107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7092950" indent="-1012825" algn="l" defTabSz="4052888" rtl="0" eaLnBrk="0" fontAlgn="base" hangingPunct="0">
        <a:spcBef>
          <a:spcPct val="20000"/>
        </a:spcBef>
        <a:spcAft>
          <a:spcPct val="0"/>
        </a:spcAft>
        <a:buChar char="–"/>
        <a:defRPr sz="88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9120188" indent="-1014413" algn="l" defTabSz="4052888" rtl="0" eaLnBrk="0" fontAlgn="base" hangingPunct="0">
        <a:spcBef>
          <a:spcPct val="20000"/>
        </a:spcBef>
        <a:spcAft>
          <a:spcPct val="0"/>
        </a:spcAft>
        <a:buChar char="»"/>
        <a:defRPr sz="88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9565696" indent="-1014544" algn="l" defTabSz="4053548" rtl="0" fontAlgn="base">
        <a:spcBef>
          <a:spcPct val="20000"/>
        </a:spcBef>
        <a:spcAft>
          <a:spcPct val="0"/>
        </a:spcAft>
        <a:buChar char="»"/>
        <a:defRPr sz="8800">
          <a:solidFill>
            <a:schemeClr val="tx1"/>
          </a:solidFill>
          <a:latin typeface="+mn-lt"/>
        </a:defRPr>
      </a:lvl6pPr>
      <a:lvl7pPr marL="10009751" indent="-1014544" algn="l" defTabSz="4053548" rtl="0" fontAlgn="base">
        <a:spcBef>
          <a:spcPct val="20000"/>
        </a:spcBef>
        <a:spcAft>
          <a:spcPct val="0"/>
        </a:spcAft>
        <a:buChar char="»"/>
        <a:defRPr sz="8800">
          <a:solidFill>
            <a:schemeClr val="tx1"/>
          </a:solidFill>
          <a:latin typeface="+mn-lt"/>
        </a:defRPr>
      </a:lvl7pPr>
      <a:lvl8pPr marL="10453806" indent="-1014544" algn="l" defTabSz="4053548" rtl="0" fontAlgn="base">
        <a:spcBef>
          <a:spcPct val="20000"/>
        </a:spcBef>
        <a:spcAft>
          <a:spcPct val="0"/>
        </a:spcAft>
        <a:buChar char="»"/>
        <a:defRPr sz="8800">
          <a:solidFill>
            <a:schemeClr val="tx1"/>
          </a:solidFill>
          <a:latin typeface="+mn-lt"/>
        </a:defRPr>
      </a:lvl8pPr>
      <a:lvl9pPr marL="10897861" indent="-1014544" algn="l" defTabSz="4053548" rtl="0" fontAlgn="base">
        <a:spcBef>
          <a:spcPct val="20000"/>
        </a:spcBef>
        <a:spcAft>
          <a:spcPct val="0"/>
        </a:spcAft>
        <a:buChar char="»"/>
        <a:defRPr sz="8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881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4055" algn="l" defTabSz="8881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10" algn="l" defTabSz="8881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2167" algn="l" defTabSz="8881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6222" algn="l" defTabSz="8881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20277" algn="l" defTabSz="8881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64332" algn="l" defTabSz="8881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08389" algn="l" defTabSz="8881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52444" algn="l" defTabSz="8881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6"/>
          <p:cNvSpPr txBox="1">
            <a:spLocks noChangeArrowheads="1"/>
          </p:cNvSpPr>
          <p:nvPr/>
        </p:nvSpPr>
        <p:spPr bwMode="auto">
          <a:xfrm>
            <a:off x="19289713" y="38207950"/>
            <a:ext cx="97948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11" tIns="44405" rIns="88811" bIns="44405">
            <a:spAutoFit/>
          </a:bodyPr>
          <a:lstStyle>
            <a:lvl1pPr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 sz="2400"/>
          </a:p>
        </p:txBody>
      </p:sp>
      <p:graphicFrame>
        <p:nvGraphicFramePr>
          <p:cNvPr id="2181" name="Group 133"/>
          <p:cNvGraphicFramePr>
            <a:graphicFrameLocks noGrp="1"/>
          </p:cNvGraphicFramePr>
          <p:nvPr/>
        </p:nvGraphicFramePr>
        <p:xfrm>
          <a:off x="728663" y="38577838"/>
          <a:ext cx="3575050" cy="1993900"/>
        </p:xfrm>
        <a:graphic>
          <a:graphicData uri="http://schemas.openxmlformats.org/drawingml/2006/table">
            <a:tbl>
              <a:tblPr/>
              <a:tblGrid>
                <a:gridCol w="357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93900">
                <a:tc>
                  <a:txBody>
                    <a:bodyPr/>
                    <a:lstStyle/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397" marR="90397" marT="44308" marB="4430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86975" y="8604250"/>
            <a:ext cx="18035588" cy="8235949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8811" tIns="44405" rIns="88811" bIns="44405"/>
          <a:lstStyle/>
          <a:p>
            <a:pPr marL="444055" lvl="1" indent="0">
              <a:defRPr/>
            </a:pPr>
            <a:r>
              <a:rPr lang="en-GB" sz="3500" b="1" dirty="0">
                <a:solidFill>
                  <a:schemeClr val="accent6"/>
                </a:solidFill>
              </a:rPr>
              <a:t>Methodology &amp; System Setup</a:t>
            </a:r>
          </a:p>
          <a:p>
            <a:pPr marL="444055" lvl="1" indent="0">
              <a:defRPr/>
            </a:pPr>
            <a:endParaRPr lang="en-GB" sz="3500" b="1" dirty="0">
              <a:solidFill>
                <a:schemeClr val="accent6"/>
              </a:solidFill>
            </a:endParaRPr>
          </a:p>
          <a:p>
            <a:pPr marL="444055" lvl="1" indent="0">
              <a:defRPr/>
            </a:pPr>
            <a:r>
              <a:rPr lang="en-GB" dirty="0"/>
              <a:t>The RAL TIER1 batch farm consists of several multicore, </a:t>
            </a:r>
            <a:r>
              <a:rPr lang="en-GB" dirty="0" err="1"/>
              <a:t>hyperthreading</a:t>
            </a:r>
            <a:r>
              <a:rPr lang="en-GB" dirty="0"/>
              <a:t> capable CPUs. Increases in the amount of memory per node combined with experiences from other sites made </a:t>
            </a:r>
            <a:r>
              <a:rPr lang="en-GB" dirty="0" err="1"/>
              <a:t>hyperthreading</a:t>
            </a:r>
            <a:r>
              <a:rPr lang="en-GB" dirty="0"/>
              <a:t> an attractive option for increasing job throughput.</a:t>
            </a:r>
          </a:p>
          <a:p>
            <a:pPr marL="444055" lvl="1" indent="0">
              <a:defRPr/>
            </a:pPr>
            <a:r>
              <a:rPr lang="en-GB" dirty="0"/>
              <a:t>RAL supports all LHC VOs, with prime users being Atlas, CMS and LHCB, and a 10% of resources is devoted to non-LHC VOs</a:t>
            </a:r>
          </a:p>
          <a:p>
            <a:pPr marL="444055" lvl="1" indent="0">
              <a:defRPr/>
            </a:pPr>
            <a:r>
              <a:rPr lang="en-GB" dirty="0"/>
              <a:t>The virtual cores provided by </a:t>
            </a:r>
            <a:r>
              <a:rPr lang="en-GB" dirty="0" err="1"/>
              <a:t>hyperthreading</a:t>
            </a:r>
            <a:r>
              <a:rPr lang="en-GB" dirty="0"/>
              <a:t> could double the batch farm capacity, however  the amount of memory available in the batch nodes did not permit that. LHC jobs require more than 2GB RAM to run smoothly.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93774" y="17333914"/>
            <a:ext cx="8523287" cy="10704511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8811" tIns="44405" rIns="88811" bIns="44405"/>
          <a:lstStyle>
            <a:defPPr>
              <a:defRPr lang="en-US"/>
            </a:defPPr>
            <a:lvl1pPr eaLnBrk="0" hangingPunct="0"/>
          </a:lstStyle>
          <a:p>
            <a:pPr lvl="1" defTabSz="4053548" eaLnBrk="1" hangingPunct="1">
              <a:spcBef>
                <a:spcPct val="20000"/>
              </a:spcBef>
              <a:defRPr/>
            </a:pPr>
            <a:r>
              <a:rPr lang="en-US" altLang="en-US" sz="3500" b="1" dirty="0">
                <a:solidFill>
                  <a:schemeClr val="accent6"/>
                </a:solidFill>
              </a:rPr>
              <a:t>Introduction</a:t>
            </a:r>
          </a:p>
          <a:p>
            <a:pPr lvl="2" eaLnBrk="1" hangingPunct="1">
              <a:defRPr/>
            </a:pPr>
            <a:endParaRPr lang="en-US" altLang="en-US" dirty="0"/>
          </a:p>
          <a:p>
            <a:pPr lvl="2" eaLnBrk="1" hangingPunct="1">
              <a:defRPr/>
            </a:pPr>
            <a:r>
              <a:rPr lang="en-US" altLang="en-US" dirty="0"/>
              <a:t>Each generation of batch farm hardware with </a:t>
            </a:r>
            <a:r>
              <a:rPr lang="en-US" altLang="en-US" dirty="0" err="1"/>
              <a:t>hyperthreading</a:t>
            </a:r>
            <a:r>
              <a:rPr lang="en-US" altLang="en-US" dirty="0"/>
              <a:t> capability was benchmarked with HEPSPEC, progressively increasing  the number of threads up to the total number of virtual cores</a:t>
            </a:r>
          </a:p>
          <a:p>
            <a:pPr lvl="2" eaLnBrk="1" hangingPunct="1">
              <a:defRPr/>
            </a:pPr>
            <a:r>
              <a:rPr lang="en-US" altLang="en-US" dirty="0"/>
              <a:t>Benchmarks at that time were conducted using Scientific Linux 5. Scientific Linux 6 benchmarks were run later as the batch farm was set to be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86975" y="17333913"/>
            <a:ext cx="18035588" cy="10704512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8811" tIns="44405" rIns="88811" bIns="44405"/>
          <a:lstStyle/>
          <a:p>
            <a:pPr defTabSz="4053548" eaLnBrk="1" hangingPunct="1">
              <a:spcBef>
                <a:spcPct val="20000"/>
              </a:spcBef>
              <a:defRPr/>
            </a:pPr>
            <a:r>
              <a:rPr lang="en-US" altLang="en-US" sz="3500" b="1" dirty="0">
                <a:solidFill>
                  <a:schemeClr val="accent6"/>
                </a:solidFill>
              </a:rPr>
              <a:t>Results</a:t>
            </a:r>
          </a:p>
          <a:p>
            <a:pPr marL="777097" lvl="1" indent="-333041" defTabSz="4053548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Overall, 2000 extra job slots and 9298 extra </a:t>
            </a:r>
            <a:r>
              <a:rPr lang="en-US" altLang="en-US" dirty="0" err="1"/>
              <a:t>hepspec</a:t>
            </a:r>
            <a:r>
              <a:rPr lang="en-US" altLang="en-US" dirty="0"/>
              <a:t> were added in the batch farm using already available hardware</a:t>
            </a:r>
          </a:p>
          <a:p>
            <a:pPr marL="777097" lvl="1" indent="-333041" defTabSz="4053548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Average job time increases as expected, but overall job throughput increased</a:t>
            </a:r>
          </a:p>
          <a:p>
            <a:pPr marL="777097" lvl="1" indent="-333041" defTabSz="4053548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Network/disk/power/temperature usage did not increase in a way that could negatively affect the overall throughput or require  additional maneuvers</a:t>
            </a:r>
          </a:p>
          <a:p>
            <a:pPr marL="777097" lvl="1" indent="-333041" defTabSz="4053548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Batch server was able to handle the extra job slots</a:t>
            </a:r>
          </a:p>
          <a:p>
            <a:pPr marL="777097" lvl="1" indent="-333041" defTabSz="4053548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Of critical importance is the sharp drop in job efficiency as job slots approach the upper </a:t>
            </a:r>
            <a:r>
              <a:rPr lang="en-US" altLang="en-US" b="1" dirty="0" err="1">
                <a:solidFill>
                  <a:srgbClr val="FF0000"/>
                </a:solidFill>
              </a:rPr>
              <a:t>hyperthreading</a:t>
            </a:r>
            <a:r>
              <a:rPr lang="en-US" altLang="en-US" b="1" dirty="0">
                <a:solidFill>
                  <a:srgbClr val="FF0000"/>
                </a:solidFill>
              </a:rPr>
              <a:t> limit. This means that  real world VO jobs would suffer if we went for full </a:t>
            </a:r>
            <a:r>
              <a:rPr lang="en-US" altLang="en-US" b="1" dirty="0" err="1">
                <a:solidFill>
                  <a:srgbClr val="FF0000"/>
                </a:solidFill>
              </a:rPr>
              <a:t>batchfarm</a:t>
            </a:r>
            <a:r>
              <a:rPr lang="en-US" altLang="en-US" b="1" dirty="0">
                <a:solidFill>
                  <a:srgbClr val="FF0000"/>
                </a:solidFill>
              </a:rPr>
              <a:t> HEPSPEC performance!</a:t>
            </a:r>
          </a:p>
          <a:p>
            <a:pPr>
              <a:defRPr/>
            </a:pPr>
            <a:endParaRPr lang="en-GB" dirty="0"/>
          </a:p>
        </p:txBody>
      </p:sp>
      <p:graphicFrame>
        <p:nvGraphicFramePr>
          <p:cNvPr id="3086" name="Chart 29"/>
          <p:cNvGraphicFramePr>
            <a:graphicFrameLocks/>
          </p:cNvGraphicFramePr>
          <p:nvPr/>
        </p:nvGraphicFramePr>
        <p:xfrm>
          <a:off x="19289713" y="20966113"/>
          <a:ext cx="8262937" cy="670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8266892" imgH="6706181" progId="Excel.Chart.8">
                  <p:embed/>
                </p:oleObj>
              </mc:Choice>
              <mc:Fallback>
                <p:oleObj r:id="rId3" imgW="8266892" imgH="6706181" progId="Excel.Chart.8">
                  <p:embed/>
                  <p:pic>
                    <p:nvPicPr>
                      <p:cNvPr id="3086" name="Chart 2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9713" y="20966113"/>
                        <a:ext cx="8262937" cy="670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086975" y="28367038"/>
            <a:ext cx="18035588" cy="4052887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8811" tIns="44405" rIns="88811" bIns="44405"/>
          <a:lstStyle/>
          <a:p>
            <a:pPr marL="444055" lvl="1" indent="0" defTabSz="4053548" eaLnBrk="1" hangingPunct="1">
              <a:spcBef>
                <a:spcPct val="20000"/>
              </a:spcBef>
              <a:defRPr/>
            </a:pPr>
            <a:r>
              <a:rPr lang="en-GB" sz="3500" b="1" dirty="0">
                <a:solidFill>
                  <a:schemeClr val="accent6"/>
                </a:solidFill>
              </a:rPr>
              <a:t>Conclusions</a:t>
            </a:r>
          </a:p>
          <a:p>
            <a:pPr marL="777097" lvl="1" indent="-333041">
              <a:buFont typeface="Arial" panose="020B0604020202020204" pitchFamily="34" charset="0"/>
              <a:buChar char="•"/>
              <a:defRPr/>
            </a:pPr>
            <a:r>
              <a:rPr lang="en-GB" dirty="0"/>
              <a:t>New procurements now take into account the </a:t>
            </a:r>
            <a:r>
              <a:rPr lang="en-GB" dirty="0" err="1"/>
              <a:t>hyperthreading</a:t>
            </a:r>
            <a:r>
              <a:rPr lang="en-GB" dirty="0"/>
              <a:t> capabilities</a:t>
            </a:r>
          </a:p>
          <a:p>
            <a:pPr marL="777097" lvl="1" indent="-333041">
              <a:buFont typeface="Arial" panose="020B0604020202020204" pitchFamily="34" charset="0"/>
              <a:buChar char="•"/>
              <a:defRPr/>
            </a:pPr>
            <a:r>
              <a:rPr lang="en-GB" dirty="0"/>
              <a:t>For 2012, dual 8 core CPU systems go up to 32 virtual cores</a:t>
            </a:r>
          </a:p>
          <a:p>
            <a:pPr marL="777097" lvl="1" indent="-333041">
              <a:buFont typeface="Arial" panose="020B0604020202020204" pitchFamily="34" charset="0"/>
              <a:buChar char="•"/>
              <a:defRPr/>
            </a:pPr>
            <a:r>
              <a:rPr lang="en-GB" dirty="0"/>
              <a:t>Systems were procured with 128 GB RAM in order to exploit full </a:t>
            </a:r>
            <a:r>
              <a:rPr lang="en-GB" dirty="0" err="1"/>
              <a:t>hyperthreading</a:t>
            </a:r>
            <a:r>
              <a:rPr lang="en-GB" dirty="0"/>
              <a:t> capabilities</a:t>
            </a:r>
          </a:p>
          <a:p>
            <a:pPr marL="777097" lvl="1" indent="-333041">
              <a:buFont typeface="Arial" panose="020B0604020202020204" pitchFamily="34" charset="0"/>
              <a:buChar char="•"/>
              <a:defRPr/>
            </a:pPr>
            <a:r>
              <a:rPr lang="en-GB" dirty="0"/>
              <a:t>Dual Gigabit links, in the future single 10 GB as they became more cost effective</a:t>
            </a:r>
          </a:p>
          <a:p>
            <a:pPr marL="777097" lvl="1" indent="-333041">
              <a:buFont typeface="Arial" panose="020B0604020202020204" pitchFamily="34" charset="0"/>
              <a:buChar char="•"/>
              <a:defRPr/>
            </a:pPr>
            <a:r>
              <a:rPr lang="en-GB" dirty="0"/>
              <a:t>So far RAID0 software raid setup has proven sufficient for disk I/O</a:t>
            </a:r>
          </a:p>
          <a:p>
            <a:pPr marL="777097" lvl="1" indent="-333041">
              <a:buFont typeface="Arial" panose="020B0604020202020204" pitchFamily="34" charset="0"/>
              <a:buChar char="•"/>
              <a:defRPr/>
            </a:pPr>
            <a:r>
              <a:rPr lang="en-GB" dirty="0"/>
              <a:t>Performance gains so far on par with previous generations</a:t>
            </a:r>
          </a:p>
          <a:p>
            <a:pPr marL="777097" lvl="1" indent="-333041">
              <a:buFont typeface="Arial" panose="020B0604020202020204" pitchFamily="34" charset="0"/>
              <a:buChar char="•"/>
              <a:defRPr/>
            </a:pPr>
            <a:r>
              <a:rPr lang="en-GB" dirty="0"/>
              <a:t>By spending a bit extra on RAM, we save more by buying fewer nodes</a:t>
            </a:r>
          </a:p>
          <a:p>
            <a:pPr marL="777097" lvl="1" indent="-333041">
              <a:buFont typeface="Arial" panose="020B0604020202020204" pitchFamily="34" charset="0"/>
              <a:buChar char="•"/>
              <a:defRPr/>
            </a:pPr>
            <a:r>
              <a:rPr lang="en-GB" dirty="0"/>
              <a:t>This also saves machine room space, cables, and power</a:t>
            </a:r>
          </a:p>
        </p:txBody>
      </p:sp>
      <p:graphicFrame>
        <p:nvGraphicFramePr>
          <p:cNvPr id="3090" name="Chart 17"/>
          <p:cNvGraphicFramePr>
            <a:graphicFrameLocks/>
          </p:cNvGraphicFramePr>
          <p:nvPr/>
        </p:nvGraphicFramePr>
        <p:xfrm>
          <a:off x="11172825" y="12830175"/>
          <a:ext cx="6340475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5" imgW="6340390" imgH="3511600" progId="Excel.Chart.8">
                  <p:embed/>
                </p:oleObj>
              </mc:Choice>
              <mc:Fallback>
                <p:oleObj r:id="rId5" imgW="6340390" imgH="3511600" progId="Excel.Chart.8">
                  <p:embed/>
                  <p:pic>
                    <p:nvPicPr>
                      <p:cNvPr id="3090" name="Chart 1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2825" y="12830175"/>
                        <a:ext cx="6340475" cy="351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1" name="Chart 18"/>
          <p:cNvGraphicFramePr>
            <a:graphicFrameLocks/>
          </p:cNvGraphicFramePr>
          <p:nvPr/>
        </p:nvGraphicFramePr>
        <p:xfrm>
          <a:off x="19294475" y="12830175"/>
          <a:ext cx="6264275" cy="383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7" imgW="6267231" imgH="3834716" progId="Excel.Chart.8">
                  <p:embed/>
                </p:oleObj>
              </mc:Choice>
              <mc:Fallback>
                <p:oleObj r:id="rId7" imgW="6267231" imgH="3834716" progId="Excel.Chart.8">
                  <p:embed/>
                  <p:pic>
                    <p:nvPicPr>
                      <p:cNvPr id="3091" name="Char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94475" y="12830175"/>
                        <a:ext cx="6264275" cy="383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" name="Chart 23"/>
          <p:cNvGraphicFramePr>
            <a:graphicFrameLocks/>
          </p:cNvGraphicFramePr>
          <p:nvPr/>
        </p:nvGraphicFramePr>
        <p:xfrm>
          <a:off x="1385888" y="21704300"/>
          <a:ext cx="7620000" cy="522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9" imgW="7620660" imgH="5230821" progId="Excel.Chart.8">
                  <p:embed/>
                </p:oleObj>
              </mc:Choice>
              <mc:Fallback>
                <p:oleObj r:id="rId9" imgW="7620660" imgH="5230821" progId="Excel.Chart.8">
                  <p:embed/>
                  <p:pic>
                    <p:nvPicPr>
                      <p:cNvPr id="3092" name="Chart 23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21704300"/>
                        <a:ext cx="7620000" cy="522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825288" y="21035963"/>
          <a:ext cx="6899276" cy="5376864"/>
        </p:xfrm>
        <a:graphic>
          <a:graphicData uri="http://schemas.openxmlformats.org/drawingml/2006/table">
            <a:tbl>
              <a:tblPr/>
              <a:tblGrid>
                <a:gridCol w="709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74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10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9606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Make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Job Slots per WN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Efficiency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Job Length (mins)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Standard Deviation (mins)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jobs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Dell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0.9715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370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19065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Viglen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0.9757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23864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Dell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0.9719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6118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Viglen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0.9767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341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11249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Dell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0.9859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6550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Viglen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0.985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304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8756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Dell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0.9781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377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5014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Viglen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0.9808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391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6263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Dell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0.9758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318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346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11339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Viglen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0.9756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11229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Dell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0.9747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387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6317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Viglen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0.9783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6307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Dell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0.9257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544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373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6650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Viglen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0.9311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372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278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6713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207" name="Rectangle 1"/>
          <p:cNvSpPr>
            <a:spLocks noChangeArrowheads="1"/>
          </p:cNvSpPr>
          <p:nvPr/>
        </p:nvSpPr>
        <p:spPr bwMode="auto">
          <a:xfrm>
            <a:off x="-840808" y="1868395"/>
            <a:ext cx="29900563" cy="656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8811" tIns="44405" rIns="88811" bIns="44405">
            <a:spAutoFit/>
          </a:bodyPr>
          <a:lstStyle>
            <a:lvl1pPr defTabSz="4262438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 defTabSz="4262438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 defTabSz="4262438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 defTabSz="4262438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 defTabSz="4262438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262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262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262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262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6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endParaRPr lang="en-US" altLang="en-US" sz="6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endParaRPr lang="en-US" altLang="en-US" sz="6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endParaRPr lang="en-US" altLang="en-US" sz="6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altLang="en-US" sz="6400" b="1" dirty="0">
                <a:solidFill>
                  <a:srgbClr val="C00000"/>
                </a:solidFill>
                <a:latin typeface="Arial Black" panose="020B0A04020102020204" pitchFamily="34" charset="0"/>
              </a:rPr>
              <a:t>Title of the Poster</a:t>
            </a:r>
          </a:p>
          <a:p>
            <a:pPr algn="ctr"/>
            <a:r>
              <a:rPr lang="en-US" altLang="en-US" sz="3500" b="1" dirty="0"/>
              <a:t>Supervised By: Prof.*********</a:t>
            </a:r>
          </a:p>
          <a:p>
            <a:pPr algn="ctr"/>
            <a:r>
              <a:rPr lang="en-US" altLang="en-US" sz="3500" b="1" dirty="0"/>
              <a:t>Students WHO DID THE STUDY</a:t>
            </a:r>
          </a:p>
          <a:p>
            <a:pPr algn="ctr"/>
            <a:r>
              <a:rPr lang="en-US" altLang="en-US" sz="3100" b="1" i="1" dirty="0"/>
              <a:t>UNIVERSITIES THEY ARE AFFILIATED WITH </a:t>
            </a:r>
            <a:endParaRPr lang="en-US" altLang="en-US" sz="5200" dirty="0"/>
          </a:p>
        </p:txBody>
      </p:sp>
      <p:sp>
        <p:nvSpPr>
          <p:cNvPr id="3204" name="TextBox 36"/>
          <p:cNvSpPr>
            <a:spLocks noChangeArrowheads="1"/>
          </p:cNvSpPr>
          <p:nvPr/>
        </p:nvSpPr>
        <p:spPr bwMode="auto">
          <a:xfrm>
            <a:off x="9544050" y="39870340"/>
            <a:ext cx="8682831" cy="49081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8811" tIns="44405" rIns="88811" bIns="44405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r>
              <a:rPr lang="en-GB" b="1" dirty="0">
                <a:solidFill>
                  <a:schemeClr val="bg1"/>
                </a:solidFill>
              </a:rPr>
              <a:t>43</a:t>
            </a:r>
            <a:r>
              <a:rPr lang="en-GB" b="1" baseline="30000" dirty="0">
                <a:solidFill>
                  <a:schemeClr val="bg1"/>
                </a:solidFill>
              </a:rPr>
              <a:t>nd </a:t>
            </a:r>
            <a:r>
              <a:rPr lang="en-GB" b="1" dirty="0">
                <a:solidFill>
                  <a:schemeClr val="bg1"/>
                </a:solidFill>
              </a:rPr>
              <a:t>NATIONAL RADIO SCIENCE CONFERENCE (NRSC 2026)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304794" y="32726313"/>
            <a:ext cx="8817769" cy="6327775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8811" tIns="44405" rIns="88811" bIns="44405"/>
          <a:lstStyle/>
          <a:p>
            <a:pPr marL="444055" lvl="1" indent="0" defTabSz="4053548" eaLnBrk="1" hangingPunct="1">
              <a:spcBef>
                <a:spcPct val="20000"/>
              </a:spcBef>
              <a:defRPr/>
            </a:pPr>
            <a:r>
              <a:rPr lang="en-GB" sz="3500" b="1" dirty="0">
                <a:solidFill>
                  <a:schemeClr val="accent6"/>
                </a:solidFill>
              </a:rPr>
              <a:t>Biography</a:t>
            </a:r>
          </a:p>
          <a:p>
            <a:pPr marL="777097" lvl="1" indent="-333041">
              <a:buFont typeface="Arial" panose="020B0604020202020204" pitchFamily="34" charset="0"/>
              <a:buChar char="•"/>
              <a:defRPr/>
            </a:pPr>
            <a:r>
              <a:rPr lang="en-GB" dirty="0"/>
              <a:t>Details about each contributor and Personal Photo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86975" y="32754888"/>
            <a:ext cx="8918575" cy="6327775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8811" tIns="44405" rIns="88811" bIns="44405"/>
          <a:lstStyle/>
          <a:p>
            <a:pPr marL="444055" lvl="1" indent="0" defTabSz="4053548" eaLnBrk="1" hangingPunct="1">
              <a:spcBef>
                <a:spcPct val="20000"/>
              </a:spcBef>
              <a:defRPr/>
            </a:pPr>
            <a:r>
              <a:rPr lang="en-GB" sz="3500" b="1" dirty="0">
                <a:solidFill>
                  <a:schemeClr val="accent6"/>
                </a:solidFill>
              </a:rPr>
              <a:t>References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5806" y="28367038"/>
            <a:ext cx="8781255" cy="10687050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8811" tIns="44405" rIns="88811" bIns="44405"/>
          <a:lstStyle/>
          <a:p>
            <a:pPr marL="444055" lvl="1" indent="0" defTabSz="4053548" eaLnBrk="1" hangingPunct="1">
              <a:spcBef>
                <a:spcPct val="20000"/>
              </a:spcBef>
              <a:defRPr/>
            </a:pPr>
            <a:r>
              <a:rPr lang="en-GB" sz="3500" b="1" dirty="0">
                <a:solidFill>
                  <a:schemeClr val="accent6"/>
                </a:solidFill>
              </a:rPr>
              <a:t>System Parameters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795" y="8450262"/>
            <a:ext cx="8781255" cy="8389937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8811" tIns="44405" rIns="88811" bIns="44405"/>
          <a:lstStyle/>
          <a:p>
            <a:pPr marL="444055" lvl="1" indent="0" defTabSz="4263241">
              <a:defRPr/>
            </a:pPr>
            <a:r>
              <a:rPr lang="en-US" sz="3500" b="1" dirty="0">
                <a:solidFill>
                  <a:schemeClr val="accent6"/>
                </a:solidFill>
              </a:rPr>
              <a:t>Abstract</a:t>
            </a:r>
          </a:p>
        </p:txBody>
      </p:sp>
      <p:sp>
        <p:nvSpPr>
          <p:cNvPr id="3223" name="Text Box 9"/>
          <p:cNvSpPr txBox="1">
            <a:spLocks noChangeArrowheads="1"/>
          </p:cNvSpPr>
          <p:nvPr/>
        </p:nvSpPr>
        <p:spPr bwMode="auto">
          <a:xfrm>
            <a:off x="1362075" y="10193338"/>
            <a:ext cx="7643813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11" tIns="44405" rIns="88811" bIns="44405">
            <a:spAutoFit/>
          </a:bodyPr>
          <a:lstStyle>
            <a:lvl1pPr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1550"/>
              </a:spcAft>
            </a:pPr>
            <a:r>
              <a:rPr lang="en-GB" altLang="zh-CN" sz="2700" dirty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 poster is a visual support for discussion about your work with other scientists. This poster layout gives you some guidelines for the preparation of posters for NRSC2016.</a:t>
            </a:r>
          </a:p>
          <a:p>
            <a:pPr algn="just">
              <a:spcAft>
                <a:spcPts val="1550"/>
              </a:spcAft>
            </a:pPr>
            <a:r>
              <a:rPr lang="en-US" altLang="zh-CN" sz="2700" dirty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This document provides a guideline for preparation of posters </a:t>
            </a:r>
            <a:r>
              <a:rPr lang="en-US" altLang="zh-CN" sz="27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for the NRSC2016 </a:t>
            </a:r>
            <a:r>
              <a:rPr lang="en-US" altLang="zh-CN" sz="2700" dirty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and can be used as a template for the conference poster. </a:t>
            </a:r>
            <a:r>
              <a:rPr lang="en-GB" altLang="zh-CN" sz="2700" dirty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 authors must produce the poster </a:t>
            </a:r>
            <a:r>
              <a:rPr lang="en-US" altLang="zh-CN" sz="27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PowerPoint (</a:t>
            </a:r>
            <a:r>
              <a:rPr lang="en-GB" altLang="zh-CN" sz="2700" dirty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PPT) file following this guideline or using this template, and </a:t>
            </a:r>
            <a:r>
              <a:rPr lang="en-GB" altLang="zh-CN" sz="27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print it in </a:t>
            </a:r>
            <a:r>
              <a:rPr lang="en-GB" altLang="zh-CN" sz="27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colour</a:t>
            </a:r>
            <a:r>
              <a:rPr lang="en-GB" altLang="zh-CN" sz="27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 </a:t>
            </a:r>
          </a:p>
          <a:p>
            <a:pPr algn="just">
              <a:spcAft>
                <a:spcPts val="1550"/>
              </a:spcAft>
            </a:pPr>
            <a:r>
              <a:rPr lang="en-GB" altLang="zh-CN" sz="27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 poster must be printed on </a:t>
            </a:r>
            <a:r>
              <a:rPr lang="en-GB" altLang="zh-CN" sz="27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One Portrait page </a:t>
            </a:r>
            <a:r>
              <a:rPr lang="en-GB" altLang="zh-CN" sz="27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rollup with resolution of 4750*2000 pixels.</a:t>
            </a:r>
          </a:p>
          <a:p>
            <a:pPr>
              <a:lnSpc>
                <a:spcPct val="95000"/>
              </a:lnSpc>
            </a:pPr>
            <a:endParaRPr lang="en-US" altLang="en-US" sz="2700" b="1" dirty="0">
              <a:latin typeface="Times New Roman" panose="02020603050405020304" pitchFamily="18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8081" y="8391"/>
            <a:ext cx="26431081" cy="3231654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2637155" algn="ctr"/>
                <a:tab pos="5274310" algn="r"/>
              </a:tabLs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2026, 43</a:t>
            </a:r>
            <a:r>
              <a:rPr lang="en-US" sz="5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nd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NATIONAL RADIO SCIENCE CONFERENCE (NRSC 2026)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2637155" algn="ctr"/>
                <a:tab pos="5274310" algn="r"/>
              </a:tabLst>
            </a:pPr>
            <a:r>
              <a:rPr lang="en-US" sz="40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Horus University – Egypt (HUE)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2637155" algn="ctr"/>
                <a:tab pos="5274310" algn="r"/>
              </a:tabLst>
            </a:pP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</a:rPr>
              <a:t>International Coastal Road, New Damietta </a:t>
            </a:r>
            <a:endParaRPr lang="en-US" sz="4000" b="1" kern="1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2637155" algn="ctr"/>
                <a:tab pos="5274310" algn="r"/>
              </a:tabLst>
            </a:pP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May5</a:t>
            </a:r>
            <a:r>
              <a:rPr lang="en-US" sz="4000" b="1" baseline="30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ar-EG" sz="4000" b="1" baseline="30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May7</a:t>
            </a:r>
            <a:r>
              <a:rPr lang="en-US" sz="4000" b="1" baseline="30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ar-EG" sz="4000" b="1" baseline="30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2026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C26012D-32E7-3586-C607-17A2BFA8C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712452"/>
              </p:ext>
            </p:extLst>
          </p:nvPr>
        </p:nvGraphicFramePr>
        <p:xfrm>
          <a:off x="1385887" y="2484097"/>
          <a:ext cx="19606537" cy="2786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8148">
                  <a:extLst>
                    <a:ext uri="{9D8B030D-6E8A-4147-A177-3AD203B41FA5}">
                      <a16:colId xmlns:a16="http://schemas.microsoft.com/office/drawing/2014/main" val="3711442737"/>
                    </a:ext>
                  </a:extLst>
                </a:gridCol>
                <a:gridCol w="232093">
                  <a:extLst>
                    <a:ext uri="{9D8B030D-6E8A-4147-A177-3AD203B41FA5}">
                      <a16:colId xmlns:a16="http://schemas.microsoft.com/office/drawing/2014/main" val="802455208"/>
                    </a:ext>
                  </a:extLst>
                </a:gridCol>
                <a:gridCol w="6458148">
                  <a:extLst>
                    <a:ext uri="{9D8B030D-6E8A-4147-A177-3AD203B41FA5}">
                      <a16:colId xmlns:a16="http://schemas.microsoft.com/office/drawing/2014/main" val="681926360"/>
                    </a:ext>
                  </a:extLst>
                </a:gridCol>
                <a:gridCol w="6458148">
                  <a:extLst>
                    <a:ext uri="{9D8B030D-6E8A-4147-A177-3AD203B41FA5}">
                      <a16:colId xmlns:a16="http://schemas.microsoft.com/office/drawing/2014/main" val="349635950"/>
                    </a:ext>
                  </a:extLst>
                </a:gridCol>
              </a:tblGrid>
              <a:tr h="27864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1975123"/>
                  </a:ext>
                </a:extLst>
              </a:tr>
            </a:tbl>
          </a:graphicData>
        </a:graphic>
      </p:graphicFrame>
      <p:pic>
        <p:nvPicPr>
          <p:cNvPr id="16" name="Picture 15" descr="A blue and black logo&#10;&#10;AI-generated content may be incorrect.">
            <a:extLst>
              <a:ext uri="{FF2B5EF4-FFF2-40B4-BE49-F238E27FC236}">
                <a16:creationId xmlns:a16="http://schemas.microsoft.com/office/drawing/2014/main" id="{A0094CF9-D073-3BB8-BEDB-E02D4F76AE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2956" y="2305529"/>
            <a:ext cx="3806966" cy="3959244"/>
          </a:xfrm>
          <a:prstGeom prst="rect">
            <a:avLst/>
          </a:prstGeom>
        </p:spPr>
      </p:pic>
      <p:pic>
        <p:nvPicPr>
          <p:cNvPr id="23" name="Picture 22" descr="A blue and white hexagon with letters&#10;&#10;AI-generated content may be incorrect.">
            <a:extLst>
              <a:ext uri="{FF2B5EF4-FFF2-40B4-BE49-F238E27FC236}">
                <a16:creationId xmlns:a16="http://schemas.microsoft.com/office/drawing/2014/main" id="{26931F12-5398-7FE2-BE05-059E894F86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77126" y="3404582"/>
            <a:ext cx="5565936" cy="2023794"/>
          </a:xfrm>
          <a:prstGeom prst="rect">
            <a:avLst/>
          </a:prstGeom>
        </p:spPr>
      </p:pic>
      <p:pic>
        <p:nvPicPr>
          <p:cNvPr id="25" name="Picture 24" descr="A blue and white logo&#10;&#10;AI-generated content may be incorrect.">
            <a:extLst>
              <a:ext uri="{FF2B5EF4-FFF2-40B4-BE49-F238E27FC236}">
                <a16:creationId xmlns:a16="http://schemas.microsoft.com/office/drawing/2014/main" id="{D2F4BCD2-2C9D-6218-A6B2-8C68EC97E6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139128" y="1151971"/>
            <a:ext cx="6852185" cy="68521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6B2E2B-65CD-4D08-90DB-412A09162D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525" y="3777711"/>
            <a:ext cx="3486637" cy="12955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FC style">
      <a:majorFont>
        <a:latin typeface="Corisande"/>
        <a:ea typeface=""/>
        <a:cs typeface=""/>
      </a:majorFont>
      <a:minorFont>
        <a:latin typeface="Corisand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FEB35FB51C0F42A9A471BD9DD2DD1B" ma:contentTypeVersion="4" ma:contentTypeDescription="Create a new document." ma:contentTypeScope="" ma:versionID="b649a85a2e43e41705a83bb62952bce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66758ad48435124b95dc0df0729e68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593874F-BA98-4A0D-88E6-76DECBDFE515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4D3295CA-B139-4B85-B110-8C827C6B0C1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A99C07-F821-42E5-8495-2A02F6E6093A}">
  <ds:schemaRefs>
    <ds:schemaRef ds:uri="http://schemas.microsoft.com/office/2006/metadata/properties"/>
    <ds:schemaRef ds:uri="http://purl.org/dc/terms/"/>
    <ds:schemaRef ds:uri="http://schemas.microsoft.com/sharepoint/v3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8100</TotalTime>
  <Words>638</Words>
  <Application>Microsoft Office PowerPoint</Application>
  <PresentationFormat>Custom</PresentationFormat>
  <Paragraphs>154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Calibri</vt:lpstr>
      <vt:lpstr>Corisande Light</vt:lpstr>
      <vt:lpstr>Times</vt:lpstr>
      <vt:lpstr>Times New Roman</vt:lpstr>
      <vt:lpstr>Blank Presentation</vt:lpstr>
      <vt:lpstr>Microsoft Excel Chart</vt:lpstr>
      <vt:lpstr>PowerPoint Presentation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template: conference - A0 portrait (ppt)</dc:title>
  <dc:creator>Prof Hesham Elbadawy</dc:creator>
  <cp:lastModifiedBy>OS_10</cp:lastModifiedBy>
  <cp:revision>100</cp:revision>
  <cp:lastPrinted>2013-10-10T17:56:58Z</cp:lastPrinted>
  <dcterms:created xsi:type="dcterms:W3CDTF">2007-04-05T18:09:36Z</dcterms:created>
  <dcterms:modified xsi:type="dcterms:W3CDTF">2026-03-27T01:26:43Z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Editor">
    <vt:lpwstr>Summers, Karen (STFC,RAL,OBR)</vt:lpwstr>
  </property>
  <property fmtid="{D5CDD505-2E9C-101B-9397-08002B2CF9AE}" pid="4" name="xd_Signature">
    <vt:lpwstr/>
  </property>
  <property fmtid="{D5CDD505-2E9C-101B-9397-08002B2CF9AE}" pid="5" name="display_urn:schemas-microsoft-com:office:office#Author">
    <vt:lpwstr>Summers, Karen (STFC,RAL,OBR)</vt:lpwstr>
  </property>
  <property fmtid="{D5CDD505-2E9C-101B-9397-08002B2CF9AE}" pid="6" name="TemplateUrl">
    <vt:lpwstr/>
  </property>
  <property fmtid="{D5CDD505-2E9C-101B-9397-08002B2CF9AE}" pid="7" name="xd_ProgID">
    <vt:lpwstr/>
  </property>
  <property fmtid="{D5CDD505-2E9C-101B-9397-08002B2CF9AE}" pid="8" name="ContentTypeId">
    <vt:lpwstr>0x010100F731947B08D5984288BC8B16A979FF50</vt:lpwstr>
  </property>
  <property fmtid="{D5CDD505-2E9C-101B-9397-08002B2CF9AE}" pid="9" name="_SourceUrl">
    <vt:lpwstr/>
  </property>
</Properties>
</file>